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2" r:id="rId3"/>
    <p:sldId id="267" r:id="rId4"/>
    <p:sldId id="269" r:id="rId5"/>
    <p:sldId id="257" r:id="rId6"/>
    <p:sldId id="258" r:id="rId7"/>
    <p:sldId id="260" r:id="rId8"/>
    <p:sldId id="275" r:id="rId9"/>
    <p:sldId id="264" r:id="rId10"/>
    <p:sldId id="261" r:id="rId11"/>
    <p:sldId id="263"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54" d="100"/>
          <a:sy n="154" d="100"/>
        </p:scale>
        <p:origin x="2004" y="1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7FF080A6-5864-44B1-8414-ECF29E8B9FDB}" type="datetimeFigureOut">
              <a:rPr lang="en-US" smtClean="0"/>
              <a:pPr/>
              <a:t>10/13/2019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90CC316C-8163-486A-8EC1-2E6DCC05FAEC}"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FF080A6-5864-44B1-8414-ECF29E8B9FDB}" type="datetimeFigureOut">
              <a:rPr lang="en-US" smtClean="0"/>
              <a:pPr/>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CC316C-8163-486A-8EC1-2E6DCC05FAE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7FF080A6-5864-44B1-8414-ECF29E8B9FDB}" type="datetimeFigureOut">
              <a:rPr lang="en-US" smtClean="0"/>
              <a:pPr/>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90CC316C-8163-486A-8EC1-2E6DCC05FAE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7FF080A6-5864-44B1-8414-ECF29E8B9FDB}" type="datetimeFigureOut">
              <a:rPr lang="en-US" smtClean="0"/>
              <a:pPr/>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CC316C-8163-486A-8EC1-2E6DCC05FAE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7FF080A6-5864-44B1-8414-ECF29E8B9FDB}" type="datetimeFigureOut">
              <a:rPr lang="en-US" smtClean="0"/>
              <a:pPr/>
              <a:t>10/13/2019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CC316C-8163-486A-8EC1-2E6DCC05FAE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7FF080A6-5864-44B1-8414-ECF29E8B9FDB}" type="datetimeFigureOut">
              <a:rPr lang="en-US" smtClean="0"/>
              <a:pPr/>
              <a:t>10/13/2019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CC316C-8163-486A-8EC1-2E6DCC05FAE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F080A6-5864-44B1-8414-ECF29E8B9FDB}" type="datetimeFigureOut">
              <a:rPr lang="en-US" smtClean="0"/>
              <a:pPr/>
              <a:t>10/13/2019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CC316C-8163-486A-8EC1-2E6DCC05FAE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7FF080A6-5864-44B1-8414-ECF29E8B9FDB}" type="datetimeFigureOut">
              <a:rPr lang="en-US" smtClean="0"/>
              <a:pPr/>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CC316C-8163-486A-8EC1-2E6DCC05FAE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7FF080A6-5864-44B1-8414-ECF29E8B9FDB}" type="datetimeFigureOut">
              <a:rPr lang="en-US" smtClean="0"/>
              <a:pPr/>
              <a:t>10/13/2019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CC316C-8163-486A-8EC1-2E6DCC05FAE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FF080A6-5864-44B1-8414-ECF29E8B9FDB}" type="datetimeFigureOut">
              <a:rPr lang="en-US" smtClean="0"/>
              <a:pPr/>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CC316C-8163-486A-8EC1-2E6DCC05FAE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FF080A6-5864-44B1-8414-ECF29E8B9FDB}" type="datetimeFigureOut">
              <a:rPr lang="en-US" smtClean="0"/>
              <a:pPr/>
              <a:t>10/13/2019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CC316C-8163-486A-8EC1-2E6DCC05FAE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FF080A6-5864-44B1-8414-ECF29E8B9FDB}" type="datetimeFigureOut">
              <a:rPr lang="en-US" smtClean="0"/>
              <a:pPr/>
              <a:t>10/13/2019</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0CC316C-8163-486A-8EC1-2E6DCC05FAEC}"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Evidence, Research, &amp; Citations	</a:t>
            </a:r>
          </a:p>
        </p:txBody>
      </p:sp>
      <p:sp>
        <p:nvSpPr>
          <p:cNvPr id="3" name="Subtitle 2"/>
          <p:cNvSpPr>
            <a:spLocks noGrp="1"/>
          </p:cNvSpPr>
          <p:nvPr>
            <p:ph type="subTitle" idx="1"/>
          </p:nvPr>
        </p:nvSpPr>
        <p:spPr/>
        <p:txBody>
          <a:bodyPr/>
          <a:lstStyle/>
          <a:p>
            <a:endParaRPr lang="en-US"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Evidence</a:t>
            </a:r>
          </a:p>
        </p:txBody>
      </p:sp>
      <p:sp>
        <p:nvSpPr>
          <p:cNvPr id="3" name="Content Placeholder 2"/>
          <p:cNvSpPr>
            <a:spLocks noGrp="1"/>
          </p:cNvSpPr>
          <p:nvPr>
            <p:ph idx="1"/>
          </p:nvPr>
        </p:nvSpPr>
        <p:spPr/>
        <p:txBody>
          <a:bodyPr>
            <a:normAutofit lnSpcReduction="10000"/>
          </a:bodyPr>
          <a:lstStyle/>
          <a:p>
            <a:pPr lvl="1">
              <a:buFont typeface="Arial" pitchFamily="34" charset="0"/>
              <a:buChar char="•"/>
            </a:pPr>
            <a:r>
              <a:rPr lang="en-US" dirty="0"/>
              <a:t>Do you have enough evidence to fully support your points? You typically need 2-4 pieces of cited material per body paragraph.</a:t>
            </a:r>
          </a:p>
          <a:p>
            <a:pPr marL="585216" lvl="1" indent="0">
              <a:buNone/>
            </a:pPr>
            <a:endParaRPr lang="en-US" dirty="0"/>
          </a:p>
          <a:p>
            <a:pPr lvl="1">
              <a:buFont typeface="Arial" pitchFamily="34" charset="0"/>
              <a:buChar char="•"/>
            </a:pPr>
            <a:r>
              <a:rPr lang="en-US" dirty="0"/>
              <a:t>Is the evidence accurate and up-to-date? Make sure that you are using current sources that accommodate for changes that have happened regarding the topic.</a:t>
            </a:r>
          </a:p>
          <a:p>
            <a:pPr marL="585216" lvl="1" indent="0">
              <a:buNone/>
            </a:pPr>
            <a:endParaRPr lang="en-US" dirty="0"/>
          </a:p>
          <a:p>
            <a:pPr lvl="1">
              <a:buFont typeface="Arial" pitchFamily="34" charset="0"/>
              <a:buChar char="•"/>
            </a:pPr>
            <a:r>
              <a:rPr lang="en-US" dirty="0"/>
              <a:t>Does the evidence relate to the claim? Is it relevant? Make sure that all evidence you use actually helps to support your claim and allows the reader to better understand your points.</a:t>
            </a:r>
          </a:p>
          <a:p>
            <a:endParaRPr lang="en-US" dirty="0"/>
          </a:p>
        </p:txBody>
      </p:sp>
    </p:spTree>
    <p:extLst>
      <p:ext uri="{BB962C8B-B14F-4D97-AF65-F5344CB8AC3E}">
        <p14:creationId xmlns:p14="http://schemas.microsoft.com/office/powerpoint/2010/main" val="728520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a:t>
            </a:r>
          </a:p>
        </p:txBody>
      </p:sp>
      <p:sp>
        <p:nvSpPr>
          <p:cNvPr id="3" name="Content Placeholder 2"/>
          <p:cNvSpPr>
            <a:spLocks noGrp="1"/>
          </p:cNvSpPr>
          <p:nvPr>
            <p:ph idx="1"/>
          </p:nvPr>
        </p:nvSpPr>
        <p:spPr/>
        <p:txBody>
          <a:bodyPr>
            <a:normAutofit/>
          </a:bodyPr>
          <a:lstStyle/>
          <a:p>
            <a:r>
              <a:rPr lang="en-US" dirty="0"/>
              <a:t>You should draw upon a range of sources—recently published statistical tables, current and credible research, and information from peer-reviewed journals. </a:t>
            </a:r>
          </a:p>
          <a:p>
            <a:pPr lvl="1"/>
            <a:r>
              <a:rPr lang="en-US" dirty="0"/>
              <a:t>Online databases from the library</a:t>
            </a:r>
          </a:p>
          <a:p>
            <a:pPr lvl="1"/>
            <a:r>
              <a:rPr lang="en-US" dirty="0"/>
              <a:t>Books, Online Newspaper/Magazines</a:t>
            </a:r>
          </a:p>
          <a:p>
            <a:pPr lvl="1"/>
            <a:r>
              <a:rPr lang="en-US" dirty="0"/>
              <a:t>Documentaries</a:t>
            </a:r>
          </a:p>
          <a:p>
            <a:pPr lvl="1"/>
            <a:r>
              <a:rPr lang="en-US" dirty="0"/>
              <a:t>Interviews</a:t>
            </a:r>
          </a:p>
          <a:p>
            <a:pPr marL="585216" lvl="1" indent="0">
              <a:buNone/>
            </a:pPr>
            <a:endParaRPr lang="en-US" dirty="0"/>
          </a:p>
        </p:txBody>
      </p:sp>
    </p:spTree>
    <p:extLst>
      <p:ext uri="{BB962C8B-B14F-4D97-AF65-F5344CB8AC3E}">
        <p14:creationId xmlns:p14="http://schemas.microsoft.com/office/powerpoint/2010/main" val="1622967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Things to avoid</a:t>
            </a:r>
          </a:p>
        </p:txBody>
      </p:sp>
      <p:sp>
        <p:nvSpPr>
          <p:cNvPr id="3" name="Content Placeholder 2"/>
          <p:cNvSpPr>
            <a:spLocks noGrp="1"/>
          </p:cNvSpPr>
          <p:nvPr>
            <p:ph idx="1"/>
          </p:nvPr>
        </p:nvSpPr>
        <p:spPr/>
        <p:txBody>
          <a:bodyPr>
            <a:normAutofit/>
          </a:bodyPr>
          <a:lstStyle/>
          <a:p>
            <a:r>
              <a:rPr lang="en-US" dirty="0"/>
              <a:t>	</a:t>
            </a:r>
            <a:r>
              <a:rPr lang="en-US" b="1" dirty="0"/>
              <a:t>Avoid “googling”</a:t>
            </a:r>
            <a:r>
              <a:rPr lang="en-US" dirty="0"/>
              <a:t> your topic. Try using the library databases instead.</a:t>
            </a:r>
          </a:p>
          <a:p>
            <a:pPr lvl="1"/>
            <a:r>
              <a:rPr lang="en-US" dirty="0"/>
              <a:t>If you want to use the Internet try to find sites ending in .</a:t>
            </a:r>
            <a:r>
              <a:rPr lang="en-US" dirty="0" err="1"/>
              <a:t>gov</a:t>
            </a:r>
            <a:r>
              <a:rPr lang="en-US" dirty="0"/>
              <a:t>, .</a:t>
            </a:r>
            <a:r>
              <a:rPr lang="en-US" dirty="0" err="1"/>
              <a:t>edu</a:t>
            </a:r>
            <a:r>
              <a:rPr lang="en-US" dirty="0"/>
              <a:t>, or .org </a:t>
            </a:r>
          </a:p>
          <a:p>
            <a:r>
              <a:rPr lang="en-US" b="1" dirty="0"/>
              <a:t>No blogs, student essays, </a:t>
            </a:r>
            <a:r>
              <a:rPr lang="en-US" b="1" dirty="0" err="1"/>
              <a:t>etc</a:t>
            </a:r>
            <a:r>
              <a:rPr lang="en-US" b="1" dirty="0"/>
              <a:t> because they have not been peer reviewed</a:t>
            </a:r>
          </a:p>
          <a:p>
            <a:r>
              <a:rPr lang="en-US" b="1" dirty="0"/>
              <a:t>Wikipedia is NOT an approved source</a:t>
            </a:r>
            <a:endParaRPr lang="en-US" dirty="0"/>
          </a:p>
        </p:txBody>
      </p:sp>
    </p:spTree>
    <p:extLst>
      <p:ext uri="{BB962C8B-B14F-4D97-AF65-F5344CB8AC3E}">
        <p14:creationId xmlns:p14="http://schemas.microsoft.com/office/powerpoint/2010/main" val="1792706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Citation Style	</a:t>
            </a:r>
          </a:p>
        </p:txBody>
      </p:sp>
      <p:sp>
        <p:nvSpPr>
          <p:cNvPr id="3" name="Content Placeholder 2"/>
          <p:cNvSpPr>
            <a:spLocks noGrp="1"/>
          </p:cNvSpPr>
          <p:nvPr>
            <p:ph idx="1"/>
          </p:nvPr>
        </p:nvSpPr>
        <p:spPr/>
        <p:txBody>
          <a:bodyPr/>
          <a:lstStyle/>
          <a:p>
            <a:r>
              <a:rPr lang="en-US" dirty="0"/>
              <a:t>This course uses the MLA style of citations.</a:t>
            </a:r>
          </a:p>
          <a:p>
            <a:r>
              <a:rPr lang="en-US" dirty="0"/>
              <a:t>Includes a Works Cited page and internal or in-text citations of sources</a:t>
            </a:r>
          </a:p>
          <a:p>
            <a:r>
              <a:rPr lang="en-US" dirty="0"/>
              <a:t>These should match 100%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Works Cited</a:t>
            </a:r>
          </a:p>
        </p:txBody>
      </p:sp>
      <p:sp>
        <p:nvSpPr>
          <p:cNvPr id="3" name="Content Placeholder 2"/>
          <p:cNvSpPr>
            <a:spLocks noGrp="1"/>
          </p:cNvSpPr>
          <p:nvPr>
            <p:ph idx="1"/>
          </p:nvPr>
        </p:nvSpPr>
        <p:spPr/>
        <p:txBody>
          <a:bodyPr/>
          <a:lstStyle/>
          <a:p>
            <a:r>
              <a:rPr lang="en-US" b="1" u="sng" dirty="0">
                <a:solidFill>
                  <a:srgbClr val="FFFF00"/>
                </a:solidFill>
              </a:rPr>
              <a:t>Every source </a:t>
            </a:r>
            <a:r>
              <a:rPr lang="en-US" dirty="0"/>
              <a:t>that you use in your paper must have its own citation.</a:t>
            </a:r>
          </a:p>
          <a:p>
            <a:r>
              <a:rPr lang="en-US" dirty="0"/>
              <a:t>The Works Cited page is the </a:t>
            </a:r>
            <a:r>
              <a:rPr lang="en-US" b="1" u="sng" dirty="0">
                <a:solidFill>
                  <a:srgbClr val="FFFF00"/>
                </a:solidFill>
              </a:rPr>
              <a:t>LAST page </a:t>
            </a:r>
            <a:r>
              <a:rPr lang="en-US" dirty="0"/>
              <a:t>of your research paper, and it is a page to its own (it should not have text from the paper on it)</a:t>
            </a:r>
          </a:p>
          <a:p>
            <a:r>
              <a:rPr lang="en-US" dirty="0"/>
              <a:t>The citations should go in </a:t>
            </a:r>
            <a:r>
              <a:rPr lang="en-US" u="sng" dirty="0">
                <a:solidFill>
                  <a:srgbClr val="FFFF00"/>
                </a:solidFill>
              </a:rPr>
              <a:t>alphabetical order</a:t>
            </a:r>
          </a:p>
          <a:p>
            <a:r>
              <a:rPr lang="en-US" dirty="0"/>
              <a:t>Citations should be </a:t>
            </a:r>
            <a:r>
              <a:rPr lang="en-US" u="sng" dirty="0">
                <a:solidFill>
                  <a:srgbClr val="FFFF00"/>
                </a:solidFill>
              </a:rPr>
              <a:t>double spaced.</a:t>
            </a:r>
          </a:p>
          <a:p>
            <a:r>
              <a:rPr lang="en-US" dirty="0"/>
              <a:t>Citations should use the </a:t>
            </a:r>
            <a:r>
              <a:rPr lang="en-US" u="sng" dirty="0">
                <a:solidFill>
                  <a:srgbClr val="FFFF00"/>
                </a:solidFill>
              </a:rPr>
              <a:t>hanging indent </a:t>
            </a:r>
            <a:r>
              <a:rPr lang="en-US" dirty="0"/>
              <a:t>option (paragraph tab).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Internal Citations</a:t>
            </a:r>
          </a:p>
        </p:txBody>
      </p:sp>
      <p:sp>
        <p:nvSpPr>
          <p:cNvPr id="3" name="Content Placeholder 2"/>
          <p:cNvSpPr>
            <a:spLocks noGrp="1"/>
          </p:cNvSpPr>
          <p:nvPr>
            <p:ph idx="1"/>
          </p:nvPr>
        </p:nvSpPr>
        <p:spPr/>
        <p:txBody>
          <a:bodyPr>
            <a:normAutofit fontScale="92500"/>
          </a:bodyPr>
          <a:lstStyle/>
          <a:p>
            <a:r>
              <a:rPr lang="en-US" b="1" i="1" u="sng" dirty="0">
                <a:solidFill>
                  <a:srgbClr val="FFFF00"/>
                </a:solidFill>
              </a:rPr>
              <a:t>Every time </a:t>
            </a:r>
            <a:r>
              <a:rPr lang="en-US" dirty="0"/>
              <a:t>that you use a source whether quoting, paraphrasing, or summarizing, you must give credit to the original author.</a:t>
            </a:r>
          </a:p>
          <a:p>
            <a:r>
              <a:rPr lang="en-US" dirty="0"/>
              <a:t>You simply put the author’s last name and page number (if available) in parenthesis at the end of the sentence, or you can refer to the author in the sentence.</a:t>
            </a:r>
          </a:p>
          <a:p>
            <a:r>
              <a:rPr lang="en-US" dirty="0"/>
              <a:t>If you do not have an author, then you use the article title at the end of the sentence in parenthesis.</a:t>
            </a:r>
          </a:p>
          <a:p>
            <a:r>
              <a:rPr lang="en-US" dirty="0"/>
              <a:t>These should match your Works Cited page 100%</a:t>
            </a:r>
          </a:p>
          <a:p>
            <a:pPr marL="137160" indent="0">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things to note:</a:t>
            </a:r>
          </a:p>
        </p:txBody>
      </p:sp>
      <p:sp>
        <p:nvSpPr>
          <p:cNvPr id="3" name="Content Placeholder 2"/>
          <p:cNvSpPr>
            <a:spLocks noGrp="1"/>
          </p:cNvSpPr>
          <p:nvPr>
            <p:ph idx="1"/>
          </p:nvPr>
        </p:nvSpPr>
        <p:spPr/>
        <p:txBody>
          <a:bodyPr/>
          <a:lstStyle/>
          <a:p>
            <a:r>
              <a:rPr lang="en-US" dirty="0"/>
              <a:t>Put the period outside of the parenthesis.</a:t>
            </a:r>
          </a:p>
          <a:p>
            <a:pPr lvl="1"/>
            <a:r>
              <a:rPr lang="en-US" dirty="0"/>
              <a:t>Do not put your period within the quotation marks</a:t>
            </a:r>
          </a:p>
          <a:p>
            <a:r>
              <a:rPr lang="en-US" dirty="0"/>
              <a:t>If you have to use the title (no author), then you can put the first 3 words of the title in your in-text citations if it is a long title</a:t>
            </a:r>
          </a:p>
          <a:p>
            <a:pPr lvl="1"/>
            <a:r>
              <a:rPr lang="en-US" dirty="0"/>
              <a:t>It needs to be identifiable on your works cited page where the information came from</a:t>
            </a:r>
          </a:p>
        </p:txBody>
      </p:sp>
    </p:spTree>
    <p:extLst>
      <p:ext uri="{BB962C8B-B14F-4D97-AF65-F5344CB8AC3E}">
        <p14:creationId xmlns:p14="http://schemas.microsoft.com/office/powerpoint/2010/main" val="2644944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Internal Citations-Things to avoid</a:t>
            </a:r>
          </a:p>
        </p:txBody>
      </p:sp>
      <p:sp>
        <p:nvSpPr>
          <p:cNvPr id="3" name="Content Placeholder 2"/>
          <p:cNvSpPr>
            <a:spLocks noGrp="1"/>
          </p:cNvSpPr>
          <p:nvPr>
            <p:ph idx="1"/>
          </p:nvPr>
        </p:nvSpPr>
        <p:spPr/>
        <p:txBody>
          <a:bodyPr/>
          <a:lstStyle/>
          <a:p>
            <a:r>
              <a:rPr lang="en-US" dirty="0"/>
              <a:t>Do not include </a:t>
            </a:r>
            <a:r>
              <a:rPr lang="en-US" u="sng" dirty="0"/>
              <a:t>publication information</a:t>
            </a:r>
          </a:p>
          <a:p>
            <a:r>
              <a:rPr lang="en-US" dirty="0"/>
              <a:t>Do not include </a:t>
            </a:r>
            <a:r>
              <a:rPr lang="en-US" u="sng" dirty="0"/>
              <a:t>dates</a:t>
            </a:r>
          </a:p>
          <a:p>
            <a:r>
              <a:rPr lang="en-US" dirty="0"/>
              <a:t>Do not use the </a:t>
            </a:r>
            <a:r>
              <a:rPr lang="en-US" u="sng" dirty="0"/>
              <a:t>editor</a:t>
            </a:r>
            <a:r>
              <a:rPr lang="en-US" dirty="0"/>
              <a:t> (editors can be on many articles, and it is hard to identify which one matches with the information)</a:t>
            </a:r>
          </a:p>
          <a:p>
            <a:pPr marL="137160" indent="0">
              <a:buNone/>
            </a:pPr>
            <a:endParaRPr lang="en-US" dirty="0"/>
          </a:p>
        </p:txBody>
      </p:sp>
    </p:spTree>
    <p:extLst>
      <p:ext uri="{BB962C8B-B14F-4D97-AF65-F5344CB8AC3E}">
        <p14:creationId xmlns:p14="http://schemas.microsoft.com/office/powerpoint/2010/main" val="157496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Internal citations sample</a:t>
            </a:r>
          </a:p>
        </p:txBody>
      </p:sp>
      <p:sp>
        <p:nvSpPr>
          <p:cNvPr id="3" name="Content Placeholder 2"/>
          <p:cNvSpPr>
            <a:spLocks noGrp="1"/>
          </p:cNvSpPr>
          <p:nvPr>
            <p:ph idx="1"/>
          </p:nvPr>
        </p:nvSpPr>
        <p:spPr/>
        <p:txBody>
          <a:bodyPr/>
          <a:lstStyle/>
          <a:p>
            <a:r>
              <a:rPr lang="en-US" dirty="0"/>
              <a:t>Prices for undergraduate tuition has “exceeded inflation every year” </a:t>
            </a:r>
            <a:r>
              <a:rPr lang="en-US" b="1" dirty="0">
                <a:solidFill>
                  <a:srgbClr val="FFFF00"/>
                </a:solidFill>
              </a:rPr>
              <a:t>(Hayden 81).</a:t>
            </a:r>
          </a:p>
          <a:p>
            <a:r>
              <a:rPr lang="en-US" dirty="0"/>
              <a:t>Or you can say: </a:t>
            </a:r>
            <a:r>
              <a:rPr lang="en-US" dirty="0">
                <a:solidFill>
                  <a:srgbClr val="FFFF00"/>
                </a:solidFill>
              </a:rPr>
              <a:t>According to </a:t>
            </a:r>
            <a:r>
              <a:rPr lang="en-US" b="1" dirty="0">
                <a:solidFill>
                  <a:srgbClr val="FFFF00"/>
                </a:solidFill>
              </a:rPr>
              <a:t>Hayden</a:t>
            </a:r>
            <a:r>
              <a:rPr lang="en-US" dirty="0">
                <a:solidFill>
                  <a:srgbClr val="FFFF00"/>
                </a:solidFill>
              </a:rPr>
              <a:t>, </a:t>
            </a:r>
            <a:r>
              <a:rPr lang="en-US" dirty="0"/>
              <a:t>Prices for undergraduate tuition has “exceeded inflation every year” (81). </a:t>
            </a:r>
          </a:p>
          <a:p>
            <a:r>
              <a:rPr lang="en-US" dirty="0"/>
              <a:t>Texas has “experienced the worst drought in decades during 2011” </a:t>
            </a:r>
            <a:r>
              <a:rPr lang="en-US" b="1" dirty="0">
                <a:solidFill>
                  <a:srgbClr val="FFFF00"/>
                </a:solidFill>
              </a:rPr>
              <a:t>(“Texas Weather” </a:t>
            </a:r>
            <a:r>
              <a:rPr lang="en-US" b="1" dirty="0"/>
              <a:t>2).</a:t>
            </a:r>
          </a:p>
          <a:p>
            <a:r>
              <a:rPr lang="en-US" dirty="0"/>
              <a:t>Or you can say: </a:t>
            </a:r>
            <a:r>
              <a:rPr lang="en-US" dirty="0">
                <a:solidFill>
                  <a:srgbClr val="FFFF00"/>
                </a:solidFill>
              </a:rPr>
              <a:t>An article titled </a:t>
            </a:r>
            <a:r>
              <a:rPr lang="en-US" b="1" dirty="0">
                <a:solidFill>
                  <a:srgbClr val="FFFF00"/>
                </a:solidFill>
              </a:rPr>
              <a:t>“Texas Weather” </a:t>
            </a:r>
            <a:r>
              <a:rPr lang="en-US" dirty="0"/>
              <a:t>states, Texas has “experienced the worst drought in decades during 2011” (2).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plagiarism?</a:t>
            </a:r>
          </a:p>
        </p:txBody>
      </p:sp>
      <p:sp>
        <p:nvSpPr>
          <p:cNvPr id="3" name="Content Placeholder 2"/>
          <p:cNvSpPr>
            <a:spLocks noGrp="1"/>
          </p:cNvSpPr>
          <p:nvPr>
            <p:ph idx="1"/>
          </p:nvPr>
        </p:nvSpPr>
        <p:spPr/>
        <p:txBody>
          <a:bodyPr/>
          <a:lstStyle/>
          <a:p>
            <a:r>
              <a:rPr lang="en-US" dirty="0"/>
              <a:t>Occurs when you borrow someone else’s ideas or facts, and do not give credit to the source of the information</a:t>
            </a:r>
          </a:p>
          <a:p>
            <a:r>
              <a:rPr lang="en-US" dirty="0"/>
              <a:t>Summarizing and paraphrasing can lead to plagiarism if credit is not given to the source</a:t>
            </a:r>
          </a:p>
          <a:p>
            <a:r>
              <a:rPr lang="en-US" b="1" u="sng" dirty="0"/>
              <a:t>By doing internal citations and Works Cited page, you can avoid this.</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297</TotalTime>
  <Words>576</Words>
  <Application>Microsoft Office PowerPoint</Application>
  <PresentationFormat>On-screen Show (4:3)</PresentationFormat>
  <Paragraphs>51</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Book Antiqua</vt:lpstr>
      <vt:lpstr>Lucida Sans</vt:lpstr>
      <vt:lpstr>Wingdings</vt:lpstr>
      <vt:lpstr>Wingdings 2</vt:lpstr>
      <vt:lpstr>Wingdings 3</vt:lpstr>
      <vt:lpstr>Apex</vt:lpstr>
      <vt:lpstr>Evidence, Research, &amp; Citations </vt:lpstr>
      <vt:lpstr>Evidence</vt:lpstr>
      <vt:lpstr>Research</vt:lpstr>
      <vt:lpstr>Things to avoid</vt:lpstr>
      <vt:lpstr>Citation Style </vt:lpstr>
      <vt:lpstr>Works Cited</vt:lpstr>
      <vt:lpstr>Internal Citations</vt:lpstr>
      <vt:lpstr>Other things to note:</vt:lpstr>
      <vt:lpstr>Internal Citations-Things to avoid</vt:lpstr>
      <vt:lpstr>Internal citations sample</vt:lpstr>
      <vt:lpstr>What is plagiarism?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Citations</dc:title>
  <dc:creator>erikandash</dc:creator>
  <cp:lastModifiedBy>Nguyen, Tien</cp:lastModifiedBy>
  <cp:revision>22</cp:revision>
  <dcterms:created xsi:type="dcterms:W3CDTF">2011-10-24T02:39:14Z</dcterms:created>
  <dcterms:modified xsi:type="dcterms:W3CDTF">2019-10-13T23:38:18Z</dcterms:modified>
</cp:coreProperties>
</file>